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4"/>
  </p:sldMasterIdLst>
  <p:notesMasterIdLst>
    <p:notesMasterId r:id="rId10"/>
  </p:notesMasterIdLst>
  <p:handoutMasterIdLst>
    <p:handoutMasterId r:id="rId11"/>
  </p:handoutMasterIdLst>
  <p:sldIdLst>
    <p:sldId id="289" r:id="rId5"/>
    <p:sldId id="272" r:id="rId6"/>
    <p:sldId id="291" r:id="rId7"/>
    <p:sldId id="273" r:id="rId8"/>
    <p:sldId id="28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9E0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0"/>
  </p:normalViewPr>
  <p:slideViewPr>
    <p:cSldViewPr snapToGrid="0">
      <p:cViewPr varScale="1">
        <p:scale>
          <a:sx n="80" d="100"/>
          <a:sy n="80" d="100"/>
        </p:scale>
        <p:origin x="1788" y="1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EB8BBB-53FA-476C-A309-D2686EA80C4C}" type="datetime1">
              <a:rPr lang="es-ES" smtClean="0"/>
              <a:t>20/03/2022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D056B-5EC6-42CD-AF94-4751959146DD}" type="datetime1">
              <a:rPr lang="es-ES" smtClean="0"/>
              <a:pPr/>
              <a:t>20/03/2022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  <a:endParaRPr lang="es-ES" dirty="0"/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750648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975735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535746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585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620855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71337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4236108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598513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4200929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contenidos 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CC22F7-E245-4925-B887-3A253A3169F2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1316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con l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A1A4D-370D-45C6-86DC-C4C7FDB05936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7813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24969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D302F5C-0234-440C-8773-490E51DE01B9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1989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18911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2FC62E-52FA-4487-916D-9648D6F062C2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8782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F9C069-0D28-49A2-89E8-C18F9A41EF29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2755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A4CD59-E103-4131-8DF1-52DAB13F24DA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39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5B45D9-35B1-4184-8C71-E0506363883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468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71518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38414F15-D7D0-4AAB-BCEA-8D737141E1BB}" type="datetime1">
              <a:rPr lang="es-ES" noProof="0" smtClean="0"/>
              <a:t>20/03/2022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1EA07FC-A430-4768-95FF-A25C95126C11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0071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Aguja y vial">
            <a:extLst>
              <a:ext uri="{FF2B5EF4-FFF2-40B4-BE49-F238E27FC236}">
                <a16:creationId xmlns:a16="http://schemas.microsoft.com/office/drawing/2014/main" id="{A670CE35-371E-4ED1-8BA5-EFB2CEBB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13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 rtlCol="0">
            <a:normAutofit/>
          </a:bodyPr>
          <a:lstStyle/>
          <a:p>
            <a:r>
              <a:rPr lang="es-E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Vacuna COVID-19</a:t>
            </a:r>
            <a:br>
              <a:rPr lang="es-E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s-ES" sz="5000" dirty="0">
                <a:latin typeface="Gill Sans MT" panose="020B0502020104020203" pitchFamily="34" charset="0"/>
              </a:rPr>
              <a:t>Primera dosis</a:t>
            </a:r>
            <a:endParaRPr lang="es-E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824" y="4221162"/>
            <a:ext cx="4185176" cy="882001"/>
          </a:xfrm>
          <a:noFill/>
        </p:spPr>
        <p:txBody>
          <a:bodyPr rtlCol="0" anchor="ctr" anchorCtr="0">
            <a:normAutofit/>
          </a:bodyPr>
          <a:lstStyle/>
          <a:p>
            <a:pPr rtl="0"/>
            <a:r>
              <a:rPr lang="es-E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www.COVID-19.com</a:t>
            </a: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421769" y="3229869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to 27" descr="Rectángulo bei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 flipV="1">
            <a:off x="941052" y="1283991"/>
            <a:ext cx="2901185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cxnSp>
        <p:nvCxnSpPr>
          <p:cNvPr id="6" name="Conector recto 5" descr="Línea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A8DAB5C7-3E9C-41B0-9721-B3DABFDF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¿A quien afecta el COVID-19?</a:t>
            </a:r>
            <a:endParaRPr lang="es-ES" dirty="0"/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D135C5E9-F96B-4187-95BF-AF1EDAD9E14E}"/>
              </a:ext>
            </a:extLst>
          </p:cNvPr>
          <p:cNvSpPr txBox="1">
            <a:spLocks/>
          </p:cNvSpPr>
          <p:nvPr/>
        </p:nvSpPr>
        <p:spPr>
          <a:xfrm>
            <a:off x="2404384" y="6103981"/>
            <a:ext cx="3691616" cy="754019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www.COVID-19.com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6C45732-C4D6-4424-9056-D94761BC7C9F}"/>
              </a:ext>
            </a:extLst>
          </p:cNvPr>
          <p:cNvSpPr txBox="1"/>
          <p:nvPr/>
        </p:nvSpPr>
        <p:spPr>
          <a:xfrm>
            <a:off x="237858" y="6145120"/>
            <a:ext cx="240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Infórmate:</a:t>
            </a:r>
            <a:endParaRPr lang="es-E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092884-2ABC-4EB8-B205-28A8647C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37" y="1640033"/>
            <a:ext cx="4135171" cy="46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ctángulo beig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1BA3317-0C0E-46F1-9195-E2C26232D4A9}"/>
              </a:ext>
            </a:extLst>
          </p:cNvPr>
          <p:cNvGrpSpPr/>
          <p:nvPr/>
        </p:nvGrpSpPr>
        <p:grpSpPr>
          <a:xfrm>
            <a:off x="8355283" y="2468649"/>
            <a:ext cx="3687784" cy="2937354"/>
            <a:chOff x="6740067" y="2860146"/>
            <a:chExt cx="4040710" cy="2937354"/>
          </a:xfrm>
        </p:grpSpPr>
        <p:sp>
          <p:nvSpPr>
            <p:cNvPr id="8" name="Marcador de texto 3">
              <a:extLst>
                <a:ext uri="{FF2B5EF4-FFF2-40B4-BE49-F238E27FC236}">
                  <a16:creationId xmlns:a16="http://schemas.microsoft.com/office/drawing/2014/main" id="{FC6730AE-386B-426F-9F29-221DCC5F714D}"/>
                </a:ext>
              </a:extLst>
            </p:cNvPr>
            <p:cNvSpPr txBox="1">
              <a:spLocks/>
            </p:cNvSpPr>
            <p:nvPr/>
          </p:nvSpPr>
          <p:spPr>
            <a:xfrm>
              <a:off x="7472818" y="2860146"/>
              <a:ext cx="2981822" cy="749753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es-ES" sz="2000" b="1" dirty="0">
                  <a:solidFill>
                    <a:srgbClr val="7030A0"/>
                  </a:solidFill>
                </a:rPr>
                <a:t>Resistencia al COVID-19	</a:t>
              </a:r>
            </a:p>
          </p:txBody>
        </p:sp>
        <p:pic>
          <p:nvPicPr>
            <p:cNvPr id="9" name="Marcador de posición de imagen 27" descr="Marca de verificación">
              <a:extLst>
                <a:ext uri="{FF2B5EF4-FFF2-40B4-BE49-F238E27FC236}">
                  <a16:creationId xmlns:a16="http://schemas.microsoft.com/office/drawing/2014/main" id="{9FC370A7-FF9A-42B0-9C14-95C57A9BC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754458" y="2860146"/>
              <a:ext cx="720000" cy="720000"/>
            </a:xfrm>
            <a:prstGeom prst="rect">
              <a:avLst/>
            </a:prstGeom>
          </p:spPr>
        </p:pic>
        <p:pic>
          <p:nvPicPr>
            <p:cNvPr id="10" name="Marcador de posición de imagen 29" descr="Marca de verificación">
              <a:extLst>
                <a:ext uri="{FF2B5EF4-FFF2-40B4-BE49-F238E27FC236}">
                  <a16:creationId xmlns:a16="http://schemas.microsoft.com/office/drawing/2014/main" id="{1630545B-ED3D-48DD-8CD5-CB200AA2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740067" y="3693320"/>
              <a:ext cx="720000" cy="719999"/>
            </a:xfrm>
            <a:prstGeom prst="rect">
              <a:avLst/>
            </a:prstGeom>
          </p:spPr>
        </p:pic>
        <p:sp>
          <p:nvSpPr>
            <p:cNvPr id="11" name="Marcador de texto 17">
              <a:extLst>
                <a:ext uri="{FF2B5EF4-FFF2-40B4-BE49-F238E27FC236}">
                  <a16:creationId xmlns:a16="http://schemas.microsoft.com/office/drawing/2014/main" id="{186A1D66-9F36-434B-9677-0FE61760AB97}"/>
                </a:ext>
              </a:extLst>
            </p:cNvPr>
            <p:cNvSpPr txBox="1">
              <a:spLocks/>
            </p:cNvSpPr>
            <p:nvPr/>
          </p:nvSpPr>
          <p:spPr>
            <a:xfrm>
              <a:off x="7472817" y="3794464"/>
              <a:ext cx="3307960" cy="740184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es-ES" sz="2000" b="1" dirty="0">
                  <a:solidFill>
                    <a:srgbClr val="7030A0"/>
                  </a:solidFill>
                </a:rPr>
                <a:t>Aplicación rápida</a:t>
              </a:r>
            </a:p>
          </p:txBody>
        </p:sp>
        <p:pic>
          <p:nvPicPr>
            <p:cNvPr id="12" name="Marcador de posición de imagen 31" descr="Marca de verificación">
              <a:extLst>
                <a:ext uri="{FF2B5EF4-FFF2-40B4-BE49-F238E27FC236}">
                  <a16:creationId xmlns:a16="http://schemas.microsoft.com/office/drawing/2014/main" id="{33C53E5C-0A10-46F8-9546-AB2C67545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740067" y="4621055"/>
              <a:ext cx="720000" cy="719999"/>
            </a:xfrm>
            <a:prstGeom prst="rect">
              <a:avLst/>
            </a:prstGeom>
          </p:spPr>
        </p:pic>
        <p:sp>
          <p:nvSpPr>
            <p:cNvPr id="13" name="Marcador de texto 19">
              <a:extLst>
                <a:ext uri="{FF2B5EF4-FFF2-40B4-BE49-F238E27FC236}">
                  <a16:creationId xmlns:a16="http://schemas.microsoft.com/office/drawing/2014/main" id="{8744334E-DF9D-4600-8180-292072510183}"/>
                </a:ext>
              </a:extLst>
            </p:cNvPr>
            <p:cNvSpPr txBox="1">
              <a:spLocks/>
            </p:cNvSpPr>
            <p:nvPr/>
          </p:nvSpPr>
          <p:spPr>
            <a:xfrm>
              <a:off x="7472816" y="4704536"/>
              <a:ext cx="3098931" cy="1092964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es-ES" sz="2000" b="1" dirty="0">
                  <a:solidFill>
                    <a:srgbClr val="7030A0"/>
                  </a:solidFill>
                </a:rPr>
                <a:t>Tramite sencillo</a:t>
              </a:r>
            </a:p>
          </p:txBody>
        </p:sp>
      </p:grpSp>
      <p:sp>
        <p:nvSpPr>
          <p:cNvPr id="14" name="objeto 27" descr="Rectángulo beig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8355283" y="2184717"/>
            <a:ext cx="3307960" cy="88584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807" y="947739"/>
            <a:ext cx="3095509" cy="1325563"/>
          </a:xfrm>
        </p:spPr>
        <p:txBody>
          <a:bodyPr rtlCol="0"/>
          <a:lstStyle/>
          <a:p>
            <a:pPr algn="ctr" rtl="0"/>
            <a:r>
              <a:rPr lang="es-E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 tus familiares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EDD059-E764-4797-AC6E-7E8EFF4D0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2498446"/>
            <a:ext cx="5780171" cy="32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9"/>
            <a:ext cx="10515600" cy="1099382"/>
          </a:xfrm>
        </p:spPr>
        <p:txBody>
          <a:bodyPr rtlCol="0"/>
          <a:lstStyle/>
          <a:p>
            <a:pPr rtl="0"/>
            <a:r>
              <a:rPr lang="es-ES" dirty="0"/>
              <a:t>Tipos de vacuna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AstraZeneca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63" y="3434047"/>
            <a:ext cx="3545410" cy="2755616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s-MX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vacuna de AstraZeneca/Oxford tiene la ventaja de ser barata (unos 2,5 euros o 3 dólares por dosis, con variaciones según los costes de producción locales). AstraZeneca se ha comprometido a venderla sin hacer beneficio.</a:t>
            </a:r>
            <a:br>
              <a:rPr lang="es-MX" b="1" dirty="0">
                <a:solidFill>
                  <a:schemeClr val="tx1"/>
                </a:solidFill>
              </a:rPr>
            </a:br>
            <a:br>
              <a:rPr lang="es-MX" b="1" dirty="0">
                <a:solidFill>
                  <a:schemeClr val="tx1"/>
                </a:solidFill>
              </a:rPr>
            </a:br>
            <a:endParaRPr lang="es-ES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80362" y="2130341"/>
            <a:ext cx="1108312" cy="823912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Sputnik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3105980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s-MX" b="1" dirty="0">
                <a:solidFill>
                  <a:schemeClr val="tx1"/>
                </a:solidFill>
                <a:latin typeface="Lato" panose="020F0502020204030203" pitchFamily="34" charset="0"/>
              </a:rPr>
              <a:t>La vacuna Sputnik V tiene una efectividad del 97.6% contra el Covid-19 en una evaluación del “mundo real” basada en datos de 3.8 millones de personas, de acuerdo con el Instituto Gamaleya de Moscú y el Fondo de Inversión Directa de Rusia (RDIF), sus desarrolladores.</a:t>
            </a:r>
            <a:endParaRPr lang="es-ES" b="1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475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9698800" y="2130341"/>
            <a:ext cx="8399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2000" dirty="0"/>
              <a:t>Pfizer</a:t>
            </a:r>
          </a:p>
        </p:txBody>
      </p:sp>
      <p:sp>
        <p:nvSpPr>
          <p:cNvPr id="15" name="Marcador de contenido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3421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-Ha probado ser factible en mujeres embarazadas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-Recién nacidos de embarazadas que se han vacunado  han nacido con anticuerpos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-Previene variantes existentes del virus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La pandemia todavía es una amenaza persistente, por lo que no dude en acudir a vacunarse y continuar utilizando su mascarilla y medidas de higiene.</a:t>
            </a:r>
          </a:p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s-ES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3367190" y="2401103"/>
            <a:ext cx="6096001" cy="3815002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s-E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Vacuna  COVID-19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COVID-19@hotmail.com</a:t>
            </a: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55-66-77-88-99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E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ctángulo bei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4759189" y="3489857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8" name="Gráfico 7" descr="Icono de persona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6289" y="4557517"/>
            <a:ext cx="342900" cy="352425"/>
          </a:xfrm>
          <a:prstGeom prst="rect">
            <a:avLst/>
          </a:prstGeom>
        </p:spPr>
      </p:pic>
      <p:pic>
        <p:nvPicPr>
          <p:cNvPr id="9" name="Gráfico 8" descr="Icono de correo electrónico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6289" y="4999725"/>
            <a:ext cx="342900" cy="342900"/>
          </a:xfrm>
          <a:prstGeom prst="rect">
            <a:avLst/>
          </a:prstGeom>
        </p:spPr>
      </p:pic>
      <p:pic>
        <p:nvPicPr>
          <p:cNvPr id="10" name="Gráfico 9" descr="Icono de teléfono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6289" y="5522190"/>
            <a:ext cx="342900" cy="3429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82" y="2401103"/>
            <a:ext cx="4859215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5000" dirty="0">
                <a:solidFill>
                  <a:schemeClr val="bg1"/>
                </a:solidFill>
              </a:rPr>
              <a:t>¡Gracias!</a:t>
            </a:r>
            <a:endParaRPr lang="es-E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www.w3.org/XML/1998/namespace"/>
    <ds:schemaRef ds:uri="http://schemas.microsoft.com/office/infopath/2007/PartnerControls"/>
    <ds:schemaRef ds:uri="16c05727-aa75-4e4a-9b5f-8a80a1165891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</TotalTime>
  <Words>206</Words>
  <Application>Microsoft Office PowerPoint</Application>
  <PresentationFormat>Panorámica</PresentationFormat>
  <Paragraphs>28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 Gothic</vt:lpstr>
      <vt:lpstr>Gill Sans MT</vt:lpstr>
      <vt:lpstr>Lato</vt:lpstr>
      <vt:lpstr>Wingdings 3</vt:lpstr>
      <vt:lpstr>Sala de reuniones Ion</vt:lpstr>
      <vt:lpstr>Vacuna COVID-19 Primera dosis</vt:lpstr>
      <vt:lpstr>¿A quien afecta el COVID-19?</vt:lpstr>
      <vt:lpstr>Por tus familiares</vt:lpstr>
      <vt:lpstr>Tipos de vacuna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Vacuna COVID-19 Primera dosis</dc:title>
  <dc:creator>Valuación Análisis y Riesgo S. C.</dc:creator>
  <cp:lastModifiedBy>Edgar Elvis Valencia Rosas</cp:lastModifiedBy>
  <cp:revision>2</cp:revision>
  <dcterms:created xsi:type="dcterms:W3CDTF">2022-03-11T18:11:02Z</dcterms:created>
  <dcterms:modified xsi:type="dcterms:W3CDTF">2022-03-20T18:52:29Z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